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4630400" cy="8229600"/>
  <p:notesSz cx="8229600" cy="14630400"/>
  <p:embeddedFontLst>
    <p:embeddedFont>
      <p:font typeface="Roboto" panose="02000000000000000000" pitchFamily="2" charset="0"/>
      <p:regular r:id="rId10"/>
      <p:bold r:id="rId11"/>
    </p:embeddedFont>
    <p:embeddedFont>
      <p:font typeface="Roboto Medium" panose="020000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18"/>
    <a:srgbClr val="00001B"/>
    <a:srgbClr val="0000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35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05759" y="1440431"/>
            <a:ext cx="70806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5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Driver sleep detection</a:t>
            </a:r>
          </a:p>
          <a:p>
            <a:pPr>
              <a:lnSpc>
                <a:spcPts val="5550"/>
              </a:lnSpc>
            </a:pPr>
            <a:r>
              <a:rPr lang="en-US" sz="5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system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5705758" y="3167476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Smart Drowsiness Detection Wearable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5705759" y="46082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Eminence 5.0 – Innovative Idea Challenge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5804416" y="67008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Code: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EM24 |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Name: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Astra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A02F37-104D-ECC8-79F8-E95BE199E145}"/>
              </a:ext>
            </a:extLst>
          </p:cNvPr>
          <p:cNvSpPr/>
          <p:nvPr/>
        </p:nvSpPr>
        <p:spPr>
          <a:xfrm>
            <a:off x="12118191" y="7370545"/>
            <a:ext cx="2485292" cy="738554"/>
          </a:xfrm>
          <a:prstGeom prst="rect">
            <a:avLst/>
          </a:prstGeom>
          <a:solidFill>
            <a:srgbClr val="000017"/>
          </a:solidFill>
          <a:ln>
            <a:solidFill>
              <a:srgbClr val="0000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5804416" y="72990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Members: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Sasanthi , Himansha , Oshini , Irasha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46967"/>
            <a:ext cx="62024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Drowsy Driver Crisis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959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Road accidents caused by driver fatigue and drowsiness claim thousands of lives annually, making it a pressing global issue.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4768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Long-haul professionals like bus, truck, and taxi drivers often succumb to sleep without realizing it, endangering everyone on the road.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	Current solutions fall short: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7587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	Camera-based systems are costly and impractical for everyday use, 	while harsh loud alarms can startle drivers into panic.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0568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There's an urgent need for a low-cost, portable, and non-intrusive tool that detects drowsiness early and responds calmly.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2F0E82-9CEE-2DBD-1954-3092F3982F78}"/>
              </a:ext>
            </a:extLst>
          </p:cNvPr>
          <p:cNvSpPr/>
          <p:nvPr/>
        </p:nvSpPr>
        <p:spPr>
          <a:xfrm>
            <a:off x="12118191" y="7370545"/>
            <a:ext cx="2485292" cy="738554"/>
          </a:xfrm>
          <a:prstGeom prst="rect">
            <a:avLst/>
          </a:prstGeom>
          <a:solidFill>
            <a:srgbClr val="000017"/>
          </a:solidFill>
          <a:ln>
            <a:solidFill>
              <a:srgbClr val="0000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solidFill>
            <a:srgbClr val="000018"/>
          </a:solidFill>
        </p:spPr>
      </p:pic>
      <p:sp>
        <p:nvSpPr>
          <p:cNvPr id="4" name="Text 0"/>
          <p:cNvSpPr/>
          <p:nvPr/>
        </p:nvSpPr>
        <p:spPr>
          <a:xfrm>
            <a:off x="643176" y="548759"/>
            <a:ext cx="5952173" cy="574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Innovative Wearable Solution</a:t>
            </a:r>
            <a:endParaRPr lang="en-US" sz="3600" dirty="0"/>
          </a:p>
        </p:txBody>
      </p:sp>
      <p:sp>
        <p:nvSpPr>
          <p:cNvPr id="5" name="Shape 1"/>
          <p:cNvSpPr/>
          <p:nvPr/>
        </p:nvSpPr>
        <p:spPr>
          <a:xfrm>
            <a:off x="643176" y="1674257"/>
            <a:ext cx="3836908" cy="3728561"/>
          </a:xfrm>
          <a:prstGeom prst="roundRect">
            <a:avLst>
              <a:gd name="adj" fmla="val 2943"/>
            </a:avLst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643176" y="1651397"/>
            <a:ext cx="3836908" cy="91440"/>
          </a:xfrm>
          <a:prstGeom prst="roundRect">
            <a:avLst>
              <a:gd name="adj" fmla="val 84407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2286000" y="1398627"/>
            <a:ext cx="551259" cy="551259"/>
          </a:xfrm>
          <a:prstGeom prst="roundRect">
            <a:avLst>
              <a:gd name="adj" fmla="val 165875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2451378" y="1536383"/>
            <a:ext cx="22050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849749" y="2133600"/>
            <a:ext cx="2756416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Comfortable Design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849749" y="2588300"/>
            <a:ext cx="3423761" cy="881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lightweight glasses frame that integrates seamlessly, worn comfortably for hours without distraction.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4663797" y="1674257"/>
            <a:ext cx="3837027" cy="3728561"/>
          </a:xfrm>
          <a:prstGeom prst="roundRect">
            <a:avLst>
              <a:gd name="adj" fmla="val 2943"/>
            </a:avLst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4663797" y="1651397"/>
            <a:ext cx="3837027" cy="91440"/>
          </a:xfrm>
          <a:prstGeom prst="roundRect">
            <a:avLst>
              <a:gd name="adj" fmla="val 84407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6306622" y="1398627"/>
            <a:ext cx="551259" cy="551259"/>
          </a:xfrm>
          <a:prstGeom prst="roundRect">
            <a:avLst>
              <a:gd name="adj" fmla="val 165875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6471999" y="1536383"/>
            <a:ext cx="22050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1700" dirty="0"/>
          </a:p>
        </p:txBody>
      </p:sp>
      <p:sp>
        <p:nvSpPr>
          <p:cNvPr id="15" name="Text 11"/>
          <p:cNvSpPr/>
          <p:nvPr/>
        </p:nvSpPr>
        <p:spPr>
          <a:xfrm>
            <a:off x="4870371" y="2133600"/>
            <a:ext cx="2756416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Core Equipment</a:t>
            </a:r>
            <a:endParaRPr lang="en-US" sz="2150" dirty="0"/>
          </a:p>
        </p:txBody>
      </p:sp>
      <p:sp>
        <p:nvSpPr>
          <p:cNvPr id="16" name="Text 12"/>
          <p:cNvSpPr/>
          <p:nvPr/>
        </p:nvSpPr>
        <p:spPr>
          <a:xfrm>
            <a:off x="4870371" y="2588300"/>
            <a:ext cx="3423880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IR sensor tracks eye closure patterns</a:t>
            </a:r>
            <a:endParaRPr lang="en-US" sz="1400" dirty="0"/>
          </a:p>
        </p:txBody>
      </p:sp>
      <p:sp>
        <p:nvSpPr>
          <p:cNvPr id="17" name="Text 13"/>
          <p:cNvSpPr/>
          <p:nvPr/>
        </p:nvSpPr>
        <p:spPr>
          <a:xfrm>
            <a:off x="4870371" y="2946440"/>
            <a:ext cx="3423880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Arduino Pro Mini processes data</a:t>
            </a:r>
            <a:endParaRPr lang="en-US" sz="1400" dirty="0"/>
          </a:p>
        </p:txBody>
      </p:sp>
      <p:sp>
        <p:nvSpPr>
          <p:cNvPr id="18" name="Text 14"/>
          <p:cNvSpPr/>
          <p:nvPr/>
        </p:nvSpPr>
        <p:spPr>
          <a:xfrm>
            <a:off x="4870371" y="3304580"/>
            <a:ext cx="3423880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5V buzzer and vibrator provide gentle alerts</a:t>
            </a:r>
            <a:endParaRPr lang="en-US" sz="1400" dirty="0"/>
          </a:p>
        </p:txBody>
      </p:sp>
      <p:sp>
        <p:nvSpPr>
          <p:cNvPr id="19" name="Text 15"/>
          <p:cNvSpPr/>
          <p:nvPr/>
        </p:nvSpPr>
        <p:spPr>
          <a:xfrm>
            <a:off x="4870371" y="3956566"/>
            <a:ext cx="3423880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BC547 transistor and 4.7kΩ resistors manage power</a:t>
            </a:r>
            <a:endParaRPr lang="en-US" sz="1400" dirty="0"/>
          </a:p>
        </p:txBody>
      </p:sp>
      <p:sp>
        <p:nvSpPr>
          <p:cNvPr id="20" name="Text 16"/>
          <p:cNvSpPr/>
          <p:nvPr/>
        </p:nvSpPr>
        <p:spPr>
          <a:xfrm>
            <a:off x="4870371" y="4608552"/>
            <a:ext cx="3423880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3.7V rechargeable battery ensures portability</a:t>
            </a:r>
            <a:endParaRPr lang="en-US" sz="1400" dirty="0"/>
          </a:p>
        </p:txBody>
      </p:sp>
      <p:sp>
        <p:nvSpPr>
          <p:cNvPr id="21" name="Shape 17"/>
          <p:cNvSpPr/>
          <p:nvPr/>
        </p:nvSpPr>
        <p:spPr>
          <a:xfrm>
            <a:off x="643176" y="5862161"/>
            <a:ext cx="7857649" cy="1818561"/>
          </a:xfrm>
          <a:prstGeom prst="roundRect">
            <a:avLst>
              <a:gd name="adj" fmla="val 6034"/>
            </a:avLst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8"/>
          <p:cNvSpPr/>
          <p:nvPr/>
        </p:nvSpPr>
        <p:spPr>
          <a:xfrm>
            <a:off x="643176" y="5839301"/>
            <a:ext cx="7857649" cy="91440"/>
          </a:xfrm>
          <a:prstGeom prst="roundRect">
            <a:avLst>
              <a:gd name="adj" fmla="val 84407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9"/>
          <p:cNvSpPr/>
          <p:nvPr/>
        </p:nvSpPr>
        <p:spPr>
          <a:xfrm>
            <a:off x="4296370" y="5586532"/>
            <a:ext cx="551259" cy="551259"/>
          </a:xfrm>
          <a:prstGeom prst="roundRect">
            <a:avLst>
              <a:gd name="adj" fmla="val 165875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0"/>
          <p:cNvSpPr/>
          <p:nvPr/>
        </p:nvSpPr>
        <p:spPr>
          <a:xfrm>
            <a:off x="4461748" y="5724287"/>
            <a:ext cx="22050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1700" dirty="0"/>
          </a:p>
        </p:txBody>
      </p:sp>
      <p:sp>
        <p:nvSpPr>
          <p:cNvPr id="25" name="Text 21"/>
          <p:cNvSpPr/>
          <p:nvPr/>
        </p:nvSpPr>
        <p:spPr>
          <a:xfrm>
            <a:off x="849749" y="6321504"/>
            <a:ext cx="2756416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Features</a:t>
            </a:r>
            <a:endParaRPr lang="en-US" sz="2150" dirty="0"/>
          </a:p>
        </p:txBody>
      </p:sp>
      <p:sp>
        <p:nvSpPr>
          <p:cNvPr id="26" name="Text 22"/>
          <p:cNvSpPr/>
          <p:nvPr/>
        </p:nvSpPr>
        <p:spPr>
          <a:xfrm>
            <a:off x="849749" y="6776204"/>
            <a:ext cx="7444502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Affordable and simple to build, this device works universally across any driver or vehicle.</a:t>
            </a:r>
            <a:endParaRPr lang="en-US" sz="1400" dirty="0"/>
          </a:p>
        </p:txBody>
      </p:sp>
      <p:sp>
        <p:nvSpPr>
          <p:cNvPr id="27" name="Text 23"/>
          <p:cNvSpPr/>
          <p:nvPr/>
        </p:nvSpPr>
        <p:spPr>
          <a:xfrm>
            <a:off x="849749" y="7180302"/>
            <a:ext cx="7444502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It's non-intrusive, detecting subtle signs of fatigue before they become dangerous.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3BFC6-FC05-8C26-8953-0C8FD1EC5F7F}"/>
              </a:ext>
            </a:extLst>
          </p:cNvPr>
          <p:cNvSpPr txBox="1"/>
          <p:nvPr/>
        </p:nvSpPr>
        <p:spPr>
          <a:xfrm>
            <a:off x="9144000" y="0"/>
            <a:ext cx="5570092" cy="8229599"/>
          </a:xfrm>
          <a:prstGeom prst="rect">
            <a:avLst/>
          </a:prstGeom>
          <a:solidFill>
            <a:srgbClr val="000018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275823F-5AA4-B84D-42B1-F8B502C9C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455" y="775394"/>
            <a:ext cx="5486400" cy="271641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455" y="4466272"/>
            <a:ext cx="5570092" cy="30078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E036A6-C49C-5740-1613-B105B459D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043" y="353157"/>
            <a:ext cx="4759571" cy="3569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DA8BBD-DBA0-AF9F-0996-9628171AD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460" y="1484432"/>
            <a:ext cx="7303477" cy="5477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EDA9A9-5F77-73AB-66F0-252C2B7D9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044" y="4552951"/>
            <a:ext cx="4759571" cy="356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771525"/>
            <a:ext cx="7319367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Objectives and Lasting Impact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6" y="2017990"/>
            <a:ext cx="4927878" cy="49278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23040" y="1990844"/>
            <a:ext cx="3251835" cy="406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Target Audience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6223040" y="2613898"/>
            <a:ext cx="7656195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Focused on high-risk groups: long-distance bus and truck operators, taxi drivers, and private vehicle owners who face extended hours behind the wheel.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23040" y="3524250"/>
            <a:ext cx="3251835" cy="406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Expected Outcomes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6223040" y="4147304"/>
            <a:ext cx="7656195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fully functional prototype that reliably detects eye closure and triggers timely alerts, proving real-world viability.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23040" y="5057656"/>
            <a:ext cx="3251835" cy="406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Value Proposition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6223040" y="5680710"/>
            <a:ext cx="7656195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Engineered for safety, it prevents fatigue-induced crashes while being low-cost and adaptable to diverse needs.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223040" y="6569393"/>
            <a:ext cx="7656195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Impact:</a:t>
            </a: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Transforming roads into safer spaces, reducing accidents, and ultimately saving countless lives through proactive drowsiness prevention.</a:t>
            </a:r>
            <a:endParaRPr lang="en-US" sz="17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8F38A-F6AE-D248-8CC5-420E2C045202}"/>
              </a:ext>
            </a:extLst>
          </p:cNvPr>
          <p:cNvSpPr/>
          <p:nvPr/>
        </p:nvSpPr>
        <p:spPr>
          <a:xfrm>
            <a:off x="12118191" y="7370545"/>
            <a:ext cx="2485292" cy="738554"/>
          </a:xfrm>
          <a:prstGeom prst="rect">
            <a:avLst/>
          </a:prstGeom>
          <a:solidFill>
            <a:srgbClr val="000017"/>
          </a:solidFill>
          <a:ln>
            <a:solidFill>
              <a:srgbClr val="0000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756" y="978932"/>
            <a:ext cx="7077075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Feasibility and Future Horizons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921544" y="2233374"/>
            <a:ext cx="204787" cy="2370296"/>
          </a:xfrm>
          <a:prstGeom prst="roundRect">
            <a:avLst>
              <a:gd name="adj" fmla="val 4200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16756" y="2066925"/>
            <a:ext cx="614363" cy="614363"/>
          </a:xfrm>
          <a:prstGeom prst="roundRect">
            <a:avLst>
              <a:gd name="adj" fmla="val 7441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47" y="2182177"/>
            <a:ext cx="307181" cy="3839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5906" y="2130981"/>
            <a:ext cx="3072170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Proven Feasibility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1535906" y="2637830"/>
            <a:ext cx="6891338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Leveraging affordable, readily available components like IR sensors, Arduino pro mini , buzzers, and batteries. 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535906" y="3416022"/>
            <a:ext cx="6891338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straightforward circuit design enables quick prototyping, with tasks efficiently divided among our four team members for seamless development.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1228725" y="5115758"/>
            <a:ext cx="204787" cy="2134791"/>
          </a:xfrm>
          <a:prstGeom prst="roundRect">
            <a:avLst>
              <a:gd name="adj" fmla="val 4200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1023938" y="4949309"/>
            <a:ext cx="614363" cy="614363"/>
          </a:xfrm>
          <a:prstGeom prst="roundRect">
            <a:avLst>
              <a:gd name="adj" fmla="val 7441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528" y="5064562"/>
            <a:ext cx="307181" cy="38397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843088" y="5013365"/>
            <a:ext cx="3072170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Future Enhancements</a:t>
            </a:r>
            <a:endParaRPr lang="en-US" sz="2400" dirty="0"/>
          </a:p>
        </p:txBody>
      </p:sp>
      <p:sp>
        <p:nvSpPr>
          <p:cNvPr id="14" name="Text 9"/>
          <p:cNvSpPr/>
          <p:nvPr/>
        </p:nvSpPr>
        <p:spPr>
          <a:xfrm>
            <a:off x="1843088" y="5520214"/>
            <a:ext cx="658415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Bluetooth for real-time alerts to family or fleet managers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843088" y="5919549"/>
            <a:ext cx="658415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Add advanced vibration motors for silent notifications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1843088" y="6318885"/>
            <a:ext cx="658415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Incorporate AI for precise eye movement analysis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1843088" y="6718221"/>
            <a:ext cx="658415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smart vehicle links like automatic braking or lane assistance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48122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40D3B0-7B69-6153-A090-64B761AA89E3}"/>
              </a:ext>
            </a:extLst>
          </p:cNvPr>
          <p:cNvSpPr/>
          <p:nvPr/>
        </p:nvSpPr>
        <p:spPr>
          <a:xfrm>
            <a:off x="12118191" y="7370545"/>
            <a:ext cx="2485292" cy="738554"/>
          </a:xfrm>
          <a:prstGeom prst="rect">
            <a:avLst/>
          </a:prstGeom>
          <a:solidFill>
            <a:srgbClr val="000017"/>
          </a:solidFill>
          <a:ln>
            <a:solidFill>
              <a:srgbClr val="0000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402</Words>
  <Application>Microsoft Office PowerPoint</Application>
  <PresentationFormat>Custom</PresentationFormat>
  <Paragraphs>51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Roboto Medium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Acer</dc:creator>
  <cp:lastModifiedBy>irasha madhubhashini</cp:lastModifiedBy>
  <cp:revision>5</cp:revision>
  <dcterms:created xsi:type="dcterms:W3CDTF">2025-10-03T16:55:24Z</dcterms:created>
  <dcterms:modified xsi:type="dcterms:W3CDTF">2025-10-04T01:45:44Z</dcterms:modified>
</cp:coreProperties>
</file>